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8"/>
    <p:restoredTop sz="82315"/>
  </p:normalViewPr>
  <p:slideViewPr>
    <p:cSldViewPr snapToGrid="0" snapToObjects="1">
      <p:cViewPr varScale="1">
        <p:scale>
          <a:sx n="87" d="100"/>
          <a:sy n="87" d="100"/>
        </p:scale>
        <p:origin x="6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68E36-C771-8445-9992-DFE3DF61628E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FEE84-0443-7A4C-B3EF-88F85E482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3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Parenthesis:</a:t>
            </a:r>
            <a:r>
              <a:rPr lang="en-US" baseline="0" dirty="0"/>
              <a:t> before we dive deeper into crypto, we will explore and old but still valid security principle, access controls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2762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Domain: collection of objects</a:t>
            </a:r>
            <a:r>
              <a:rPr lang="en-US" baseline="0" dirty="0"/>
              <a:t> to which a process has access</a:t>
            </a:r>
          </a:p>
          <a:p>
            <a:r>
              <a:rPr lang="en-US" baseline="0" dirty="0"/>
              <a:t>When a process calls a sub-procedure and passes certain objects the OS forms a stack of all the capabilities of the procedure. Capabilities must be stored in memory, inaccessible to normal users</a:t>
            </a:r>
            <a:endParaRPr lang="en-US" dirty="0"/>
          </a:p>
          <a:p>
            <a:r>
              <a:rPr lang="en-US" dirty="0"/>
              <a:t>Procedure: forms a capsule around the object permitting only certain, specified accesses. </a:t>
            </a:r>
            <a:r>
              <a:rPr lang="en-US"/>
              <a:t>Information hiding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86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Subject</a:t>
            </a:r>
            <a:r>
              <a:rPr lang="en-US" baseline="0" dirty="0"/>
              <a:t> should have access to the smallest amount of objects</a:t>
            </a:r>
          </a:p>
          <a:p>
            <a:r>
              <a:rPr lang="en-US" baseline="0" dirty="0"/>
              <a:t>Check activities</a:t>
            </a:r>
          </a:p>
          <a:p>
            <a:r>
              <a:rPr lang="en-US" baseline="0" dirty="0"/>
              <a:t>Limited privilege: don’t let users do something catastrophic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762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Access log: records of accesses that can be used if system fails, misuse of objects, external compromise, timestamps are important (temporal and spatial data)</a:t>
            </a:r>
          </a:p>
          <a:p>
            <a:r>
              <a:rPr lang="en-US" dirty="0"/>
              <a:t>Granularity: fitness or specificity of access control, every bit, file, </a:t>
            </a:r>
            <a:r>
              <a:rPr lang="en-US" dirty="0" err="1"/>
              <a:t>dir</a:t>
            </a:r>
            <a:r>
              <a:rPr lang="en-US" dirty="0"/>
              <a:t>, etc.</a:t>
            </a:r>
          </a:p>
          <a:p>
            <a:r>
              <a:rPr lang="en-US" dirty="0"/>
              <a:t>Access log for mac: https://</a:t>
            </a:r>
            <a:r>
              <a:rPr lang="en-US" dirty="0" err="1"/>
              <a:t>discussions.apple.com</a:t>
            </a:r>
            <a:r>
              <a:rPr lang="en-US" dirty="0"/>
              <a:t>/thread/3722797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51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</a:t>
            </a:r>
            <a:r>
              <a:rPr lang="en-US" baseline="0" dirty="0"/>
              <a:t> is often performed in the </a:t>
            </a:r>
            <a:r>
              <a:rPr lang="en-US" b="1" u="sng" baseline="0" dirty="0"/>
              <a:t>OS</a:t>
            </a:r>
            <a:endParaRPr lang="en-US" b="1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58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we prove all these points?</a:t>
            </a:r>
          </a:p>
          <a:p>
            <a:r>
              <a:rPr lang="en-US" dirty="0"/>
              <a:t>RM is a notion not a tool, it can be part of an application monitoring mechanism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68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file</a:t>
            </a:r>
            <a:r>
              <a:rPr lang="en-US" baseline="0" dirty="0"/>
              <a:t> has a unique owner who possesses control access rights </a:t>
            </a:r>
          </a:p>
          <a:p>
            <a:r>
              <a:rPr lang="en-US" baseline="0" dirty="0"/>
              <a:t>One list of access controls per user</a:t>
            </a:r>
          </a:p>
          <a:p>
            <a:r>
              <a:rPr lang="en-US" baseline="0" dirty="0"/>
              <a:t>Not very well scalable: one entry for each file for each user even if they do not plan to use the file</a:t>
            </a:r>
          </a:p>
          <a:p>
            <a:r>
              <a:rPr lang="en-US" baseline="0" dirty="0"/>
              <a:t>How do we change access for file </a:t>
            </a:r>
            <a:r>
              <a:rPr lang="en-US" baseline="0" dirty="0" err="1"/>
              <a:t>Bibliog</a:t>
            </a:r>
            <a:r>
              <a:rPr lang="en-US" baseline="0" dirty="0"/>
              <a:t> for all users?</a:t>
            </a:r>
          </a:p>
          <a:p>
            <a:r>
              <a:rPr lang="en-US" baseline="0" dirty="0"/>
              <a:t>How about rights propagation? Does it affect access revocation? Needs to search through all directories</a:t>
            </a:r>
          </a:p>
          <a:p>
            <a:r>
              <a:rPr lang="en-US" baseline="0" dirty="0"/>
              <a:t>Pseudonyms for files: different names for files, difficult to change with AC, can lead to different permissions for the same file! Security hole! S knows F with the name Q but A knows it by name F, when A wants to revoke rights from F, it may not accomplish it since the name for S has changed. Multiple permissions that are not consistent.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2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Row = subject</a:t>
            </a:r>
          </a:p>
          <a:p>
            <a:r>
              <a:rPr lang="en-US" dirty="0"/>
              <a:t>Column = object</a:t>
            </a:r>
          </a:p>
          <a:p>
            <a:r>
              <a:rPr lang="en-US" dirty="0"/>
              <a:t>RWX: rights</a:t>
            </a:r>
          </a:p>
          <a:p>
            <a:r>
              <a:rPr lang="en-US" dirty="0"/>
              <a:t>O: stands for own</a:t>
            </a:r>
          </a:p>
          <a:p>
            <a:r>
              <a:rPr lang="en-US" dirty="0"/>
              <a:t>Sparse matrix – is that a waste of space?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46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ACL/object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</a:t>
            </a:r>
            <a:r>
              <a:rPr lang="en-US" baseline="0" dirty="0"/>
              <a:t> directory created for each subject, Privilege list or directory: a row of the access matrix</a:t>
            </a:r>
          </a:p>
          <a:p>
            <a:r>
              <a:rPr lang="en-US" baseline="0" dirty="0"/>
              <a:t>User, group, others == compartment == untrusted object, confined</a:t>
            </a:r>
          </a:p>
          <a:p>
            <a:r>
              <a:rPr lang="en-US" baseline="0" dirty="0"/>
              <a:t>(u, g, w) = (user, group, world)</a:t>
            </a:r>
          </a:p>
          <a:p>
            <a:r>
              <a:rPr lang="en-US" baseline="0" dirty="0"/>
              <a:t>Specific access right gets precedence over wildcard</a:t>
            </a:r>
          </a:p>
          <a:p>
            <a:r>
              <a:rPr lang="en-US" dirty="0"/>
              <a:t>Domain: collection of objects</a:t>
            </a:r>
            <a:r>
              <a:rPr lang="en-US" baseline="0" dirty="0"/>
              <a:t> to which a process has access</a:t>
            </a:r>
          </a:p>
          <a:p>
            <a:r>
              <a:rPr lang="en-US" baseline="0" dirty="0"/>
              <a:t>When a process calls a sub-procedure and passes certain objects the OS forms a stack of all the capabilities of the procedure. Capabilities must be stored in memory, inaccessible to normal users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88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U,G,</a:t>
            </a:r>
            <a:r>
              <a:rPr lang="en-US" baseline="0" dirty="0"/>
              <a:t> W = world</a:t>
            </a:r>
          </a:p>
          <a:p>
            <a:r>
              <a:rPr lang="en-US" baseline="0" dirty="0"/>
              <a:t>Specific access right would take precedence over wildcard right</a:t>
            </a:r>
          </a:p>
          <a:p>
            <a:r>
              <a:rPr lang="en-US" baseline="0" dirty="0"/>
              <a:t>Where/how can you find ACLs?</a:t>
            </a:r>
          </a:p>
          <a:p>
            <a:r>
              <a:rPr lang="en-US" baseline="0" dirty="0"/>
              <a:t>Why are they better than ACDs?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FEE84-0443-7A4C-B3EF-88F85E482BE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954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64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7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2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864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277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5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20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32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035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53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87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203AD-B6DE-B44C-BE06-2EAA1537B88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B9FC3-D783-F34B-B0B6-CDF04013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17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linuxhandbook.com/linux-file-permission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Access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X</a:t>
            </a:r>
          </a:p>
        </p:txBody>
      </p:sp>
    </p:spTree>
    <p:extLst>
      <p:ext uri="{BB962C8B-B14F-4D97-AF65-F5344CB8AC3E}">
        <p14:creationId xmlns:p14="http://schemas.microsoft.com/office/powerpoint/2010/main" val="114067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AF1E5E62-9EB9-408E-AE53-A04A4C8110D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DFB36DC4-A410-4DF1-8453-1D85743F5E0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683319"/>
            <a:ext cx="7092887" cy="2174681"/>
          </a:xfrm>
          <a:custGeom>
            <a:avLst/>
            <a:gdLst>
              <a:gd name="connsiteX0" fmla="*/ 0 w 7092887"/>
              <a:gd name="connsiteY0" fmla="*/ 0 h 2174681"/>
              <a:gd name="connsiteX1" fmla="*/ 7092887 w 7092887"/>
              <a:gd name="connsiteY1" fmla="*/ 0 h 2174681"/>
              <a:gd name="connsiteX2" fmla="*/ 6085725 w 7092887"/>
              <a:gd name="connsiteY2" fmla="*/ 2174681 h 2174681"/>
              <a:gd name="connsiteX3" fmla="*/ 1524000 w 7092887"/>
              <a:gd name="connsiteY3" fmla="*/ 2174681 h 2174681"/>
              <a:gd name="connsiteX4" fmla="*/ 1200418 w 7092887"/>
              <a:gd name="connsiteY4" fmla="*/ 2174681 h 2174681"/>
              <a:gd name="connsiteX5" fmla="*/ 0 w 7092887"/>
              <a:gd name="connsiteY5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92887" h="2174681">
                <a:moveTo>
                  <a:pt x="0" y="0"/>
                </a:moveTo>
                <a:lnTo>
                  <a:pt x="7092887" y="0"/>
                </a:lnTo>
                <a:lnTo>
                  <a:pt x="6085725" y="2174681"/>
                </a:lnTo>
                <a:lnTo>
                  <a:pt x="1524000" y="2174681"/>
                </a:lnTo>
                <a:lnTo>
                  <a:pt x="1200418" y="2174681"/>
                </a:lnTo>
                <a:lnTo>
                  <a:pt x="0" y="217468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9C5704B2-7C5B-4738-AF0D-4A2756A69FA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3319"/>
            <a:ext cx="5925190" cy="2174681"/>
          </a:xfrm>
          <a:custGeom>
            <a:avLst/>
            <a:gdLst>
              <a:gd name="connsiteX0" fmla="*/ 1007162 w 5925190"/>
              <a:gd name="connsiteY0" fmla="*/ 0 h 2174681"/>
              <a:gd name="connsiteX1" fmla="*/ 5925190 w 5925190"/>
              <a:gd name="connsiteY1" fmla="*/ 0 h 2174681"/>
              <a:gd name="connsiteX2" fmla="*/ 5925190 w 5925190"/>
              <a:gd name="connsiteY2" fmla="*/ 2174681 h 2174681"/>
              <a:gd name="connsiteX3" fmla="*/ 0 w 5925190"/>
              <a:gd name="connsiteY3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4681">
                <a:moveTo>
                  <a:pt x="1007162" y="0"/>
                </a:moveTo>
                <a:lnTo>
                  <a:pt x="5925190" y="0"/>
                </a:lnTo>
                <a:lnTo>
                  <a:pt x="5925190" y="2174681"/>
                </a:lnTo>
                <a:lnTo>
                  <a:pt x="0" y="217468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85115" y="1827824"/>
            <a:ext cx="5466806" cy="22151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340430"/>
            <a:ext cx="4245429" cy="22063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Access Control Matrix</a:t>
            </a:r>
          </a:p>
        </p:txBody>
      </p:sp>
    </p:spTree>
    <p:extLst>
      <p:ext uri="{BB962C8B-B14F-4D97-AF65-F5344CB8AC3E}">
        <p14:creationId xmlns:p14="http://schemas.microsoft.com/office/powerpoint/2010/main" val="2239250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75636" y="492573"/>
            <a:ext cx="6109917" cy="588079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B45A142-4255-493C-8284-5D566C121B1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FB9660-F42F-4313-BBC4-47C007FE484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Access Control Lists</a:t>
            </a:r>
          </a:p>
        </p:txBody>
      </p:sp>
    </p:spTree>
    <p:extLst>
      <p:ext uri="{BB962C8B-B14F-4D97-AF65-F5344CB8AC3E}">
        <p14:creationId xmlns:p14="http://schemas.microsoft.com/office/powerpoint/2010/main" val="338081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&amp; ACLs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88096" y="1825625"/>
            <a:ext cx="98158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308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E39A796-BE83-48B1-B33F-35C4A32AAB5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648437" y="965595"/>
            <a:ext cx="5534598" cy="4773591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/>
              <a:t>Other AC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/>
              <a:t>Procedure-Oriented: what procedures can do to the object</a:t>
            </a:r>
          </a:p>
          <a:p>
            <a:r>
              <a:rPr lang="en-US" sz="2000"/>
              <a:t>Role-based: based on a person or group responsibilities</a:t>
            </a:r>
          </a:p>
        </p:txBody>
      </p:sp>
    </p:spTree>
    <p:extLst>
      <p:ext uri="{BB962C8B-B14F-4D97-AF65-F5344CB8AC3E}">
        <p14:creationId xmlns:p14="http://schemas.microsoft.com/office/powerpoint/2010/main" val="2701521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DE36C-8D6C-874D-BAC7-E841AABC8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32F86-9FC0-FF45-A085-43B82CB08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File Permissions and Ownership Explained with Examples: </a:t>
            </a:r>
            <a:r>
              <a:rPr lang="en-US" dirty="0">
                <a:hlinkClick r:id="rId2"/>
              </a:rPr>
              <a:t>https://linuxhandbook.com/linux</a:t>
            </a:r>
            <a:r>
              <a:rPr lang="en-US">
                <a:hlinkClick r:id="rId2"/>
              </a:rPr>
              <a:t>-file-permissions/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744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Control Definitions</a:t>
            </a:r>
          </a:p>
          <a:p>
            <a:r>
              <a:rPr lang="en-US" dirty="0"/>
              <a:t>Implementing Access Control</a:t>
            </a:r>
          </a:p>
        </p:txBody>
      </p:sp>
    </p:spTree>
    <p:extLst>
      <p:ext uri="{BB962C8B-B14F-4D97-AF65-F5344CB8AC3E}">
        <p14:creationId xmlns:p14="http://schemas.microsoft.com/office/powerpoint/2010/main" val="1267139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control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AC: Limiting who can access what</a:t>
            </a:r>
          </a:p>
          <a:p>
            <a:r>
              <a:rPr lang="en-US" dirty="0"/>
              <a:t>AC Subjects: human users or programs</a:t>
            </a:r>
          </a:p>
          <a:p>
            <a:r>
              <a:rPr lang="en-US" dirty="0"/>
              <a:t>AC Objects: files, tables, programs, memory objects, hardware devices, strings, data fields, network connections, etc.</a:t>
            </a:r>
          </a:p>
          <a:p>
            <a:r>
              <a:rPr lang="en-US" dirty="0"/>
              <a:t>Access modes: controllable actions</a:t>
            </a:r>
          </a:p>
          <a:p>
            <a:r>
              <a:rPr lang="en-US" dirty="0"/>
              <a:t>Access policies: higher-level security policy that drives the AC</a:t>
            </a:r>
          </a:p>
        </p:txBody>
      </p:sp>
    </p:spTree>
    <p:extLst>
      <p:ext uri="{BB962C8B-B14F-4D97-AF65-F5344CB8AC3E}">
        <p14:creationId xmlns:p14="http://schemas.microsoft.com/office/powerpoint/2010/main" val="1216175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policy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every access</a:t>
            </a:r>
          </a:p>
          <a:p>
            <a:r>
              <a:rPr lang="en-US" dirty="0"/>
              <a:t>Enforce least privilege</a:t>
            </a:r>
          </a:p>
          <a:p>
            <a:r>
              <a:rPr lang="en-US" dirty="0"/>
              <a:t> Verify acceptable usage</a:t>
            </a:r>
          </a:p>
        </p:txBody>
      </p:sp>
    </p:spTree>
    <p:extLst>
      <p:ext uri="{BB962C8B-B14F-4D97-AF65-F5344CB8AC3E}">
        <p14:creationId xmlns:p14="http://schemas.microsoft.com/office/powerpoint/2010/main" val="970493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logs</a:t>
            </a:r>
          </a:p>
          <a:p>
            <a:pPr lvl="1"/>
            <a:r>
              <a:rPr lang="en-US" dirty="0"/>
              <a:t>Audit logs</a:t>
            </a:r>
          </a:p>
          <a:p>
            <a:pPr lvl="1"/>
            <a:r>
              <a:rPr lang="en-US" dirty="0"/>
              <a:t>System files</a:t>
            </a:r>
          </a:p>
          <a:p>
            <a:r>
              <a:rPr lang="en-US" dirty="0"/>
              <a:t>Granularity</a:t>
            </a:r>
          </a:p>
          <a:p>
            <a:pPr lvl="1"/>
            <a:r>
              <a:rPr lang="en-US" dirty="0"/>
              <a:t>How much is too much?</a:t>
            </a:r>
          </a:p>
        </p:txBody>
      </p:sp>
    </p:spTree>
    <p:extLst>
      <p:ext uri="{BB962C8B-B14F-4D97-AF65-F5344CB8AC3E}">
        <p14:creationId xmlns:p14="http://schemas.microsoft.com/office/powerpoint/2010/main" val="486054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/>
              <a:t>Access Control Definitions</a:t>
            </a:r>
          </a:p>
          <a:p>
            <a:r>
              <a:rPr lang="en-US" dirty="0"/>
              <a:t>Implementing Access Control</a:t>
            </a:r>
          </a:p>
        </p:txBody>
      </p:sp>
    </p:spTree>
    <p:extLst>
      <p:ext uri="{BB962C8B-B14F-4D97-AF65-F5344CB8AC3E}">
        <p14:creationId xmlns:p14="http://schemas.microsoft.com/office/powerpoint/2010/main" val="81986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ACs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Reference monitor</a:t>
            </a:r>
          </a:p>
          <a:p>
            <a:r>
              <a:rPr lang="en-US" dirty="0"/>
              <a:t>AC Directory</a:t>
            </a:r>
          </a:p>
          <a:p>
            <a:r>
              <a:rPr lang="en-US" dirty="0"/>
              <a:t>AC matrix</a:t>
            </a:r>
          </a:p>
          <a:p>
            <a:r>
              <a:rPr lang="en-US" dirty="0"/>
              <a:t>AC list (ACL)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776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monitor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 that is always invoked, tamperproof, and verifiable</a:t>
            </a:r>
          </a:p>
          <a:p>
            <a:pPr lvl="1"/>
            <a:r>
              <a:rPr lang="en-US" dirty="0"/>
              <a:t>Validates every access attempt</a:t>
            </a:r>
          </a:p>
          <a:p>
            <a:pPr lvl="1"/>
            <a:r>
              <a:rPr lang="en-US" dirty="0"/>
              <a:t>Immune from tampering</a:t>
            </a:r>
          </a:p>
          <a:p>
            <a:pPr lvl="1"/>
            <a:r>
              <a:rPr lang="en-US" dirty="0"/>
              <a:t>Assuredly correct</a:t>
            </a:r>
          </a:p>
        </p:txBody>
      </p:sp>
    </p:spTree>
    <p:extLst>
      <p:ext uri="{BB962C8B-B14F-4D97-AF65-F5344CB8AC3E}">
        <p14:creationId xmlns:p14="http://schemas.microsoft.com/office/powerpoint/2010/main" val="793572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07933" y="766006"/>
            <a:ext cx="7347537" cy="53269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 Directory</a:t>
            </a:r>
          </a:p>
        </p:txBody>
      </p:sp>
    </p:spTree>
    <p:extLst>
      <p:ext uri="{BB962C8B-B14F-4D97-AF65-F5344CB8AC3E}">
        <p14:creationId xmlns:p14="http://schemas.microsoft.com/office/powerpoint/2010/main" val="2233137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697</Words>
  <Application>Microsoft Macintosh PowerPoint</Application>
  <PresentationFormat>Widescreen</PresentationFormat>
  <Paragraphs>88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Access Control</vt:lpstr>
      <vt:lpstr>Outline</vt:lpstr>
      <vt:lpstr>Access control definitions</vt:lpstr>
      <vt:lpstr>Effective policy implementation</vt:lpstr>
      <vt:lpstr>Tracking</vt:lpstr>
      <vt:lpstr>Outline</vt:lpstr>
      <vt:lpstr>Implementation of ACs</vt:lpstr>
      <vt:lpstr>Reference monitor</vt:lpstr>
      <vt:lpstr>AC Directory</vt:lpstr>
      <vt:lpstr>Access Control Matrix</vt:lpstr>
      <vt:lpstr>Access Control Lists</vt:lpstr>
      <vt:lpstr>Linux &amp; ACLs</vt:lpstr>
      <vt:lpstr>Other AC types</vt:lpstr>
      <vt:lpstr>Sources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 Control</dc:title>
  <dc:creator>Xenia Mountrouidou</dc:creator>
  <cp:lastModifiedBy>Xenia Mountrouidou</cp:lastModifiedBy>
  <cp:revision>32</cp:revision>
  <dcterms:created xsi:type="dcterms:W3CDTF">2018-01-14T19:02:07Z</dcterms:created>
  <dcterms:modified xsi:type="dcterms:W3CDTF">2019-01-27T19:07:11Z</dcterms:modified>
</cp:coreProperties>
</file>

<file path=docProps/thumbnail.jpeg>
</file>